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0" r:id="rId3"/>
    <p:sldId id="257" r:id="rId4"/>
    <p:sldId id="264" r:id="rId5"/>
    <p:sldId id="307" r:id="rId6"/>
    <p:sldId id="281" r:id="rId7"/>
    <p:sldId id="271" r:id="rId8"/>
    <p:sldId id="282" r:id="rId9"/>
    <p:sldId id="290" r:id="rId10"/>
    <p:sldId id="296" r:id="rId11"/>
    <p:sldId id="291" r:id="rId12"/>
    <p:sldId id="299" r:id="rId13"/>
    <p:sldId id="300" r:id="rId14"/>
    <p:sldId id="298" r:id="rId15"/>
    <p:sldId id="297" r:id="rId16"/>
    <p:sldId id="292" r:id="rId17"/>
    <p:sldId id="294" r:id="rId18"/>
    <p:sldId id="278" r:id="rId19"/>
    <p:sldId id="280" r:id="rId20"/>
    <p:sldId id="272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3861" autoAdjust="0"/>
    <p:restoredTop sz="97692" autoAdjust="0"/>
  </p:normalViewPr>
  <p:slideViewPr>
    <p:cSldViewPr>
      <p:cViewPr>
        <p:scale>
          <a:sx n="78" d="100"/>
          <a:sy n="78" d="100"/>
        </p:scale>
        <p:origin x="-130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8E4A9CD-84F3-46D0-9F5F-B73C27D404D1}" type="datetimeFigureOut">
              <a:rPr lang="ar-SA" smtClean="0"/>
              <a:pPr/>
              <a:t>13/09/1431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0BC603F-A9BE-4FF5-AA87-63D9123C9B7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CE641A2-6823-4347-BB00-CE69773B291C}" type="datetimeFigureOut">
              <a:rPr lang="ar-SA" smtClean="0"/>
              <a:pPr/>
              <a:t>13/09/1431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0CA2D62-8837-4EC8-B10F-47336771B65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algn="l" rtl="0"/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14</a:t>
            </a:fld>
            <a:endParaRPr 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l" rtl="0"/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15</a:t>
            </a:fld>
            <a:endParaRPr 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16</a:t>
            </a:fld>
            <a:endParaRPr lang="ar-S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17</a:t>
            </a:fld>
            <a:endParaRPr lang="ar-S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en-US" sz="1400" b="0" i="0" u="non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A9CE24-FE88-4C75-AB60-BD81C1E59089}" type="slidenum">
              <a:rPr lang="en-US"/>
              <a:pPr/>
              <a:t>5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ar-SA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6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l" rtl="0"/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9</a:t>
            </a:fld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l" rtl="0"/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A2D62-8837-4EC8-B10F-47336771B655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B0A40-88B7-4D23-B9B7-238A7B3DB57C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BFDB-C4A0-4FCB-8B53-D3AF06DC9CD7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7928A-AA51-48C0-9073-922EE7ADF03B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8F1D-224C-4998-BB80-BA0CE833DCB6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334-90C0-4477-8FED-942C54490AA9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33D4-B741-4D28-B833-C6F960001763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2DE2-67B6-4B82-9C4F-F1AB1D7B9BA0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EB7F-7E0C-4E0F-96D3-6A674068D132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BAC30-1E7D-4582-894A-717903356458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58F9E-47F6-43B9-BCAF-15BE0C2C5794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BAF5D-8DB4-40F6-87E9-70CE469A05FD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1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B66F-FE00-48F3-A41E-7BA15144B47D}" type="datetime1">
              <a:rPr lang="ar-SA" smtClean="0"/>
              <a:pPr/>
              <a:t>13/09/1431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r-SA" smtClean="0"/>
              <a:t>1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ACE99-BEAE-4CCD-BCCC-2B992C801A3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hyperlink" Target="http://www.birzeit.edu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http://ritaj.birzeit.edu/images/bzulogo.gif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Birzeit University logo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0" y="66657"/>
            <a:ext cx="25146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0" y="785794"/>
            <a:ext cx="8858280" cy="3429023"/>
          </a:xfrm>
        </p:spPr>
        <p:txBody>
          <a:bodyPr>
            <a:noAutofit/>
          </a:bodyPr>
          <a:lstStyle/>
          <a:p>
            <a:pPr rtl="0">
              <a:lnSpc>
                <a:spcPct val="70000"/>
              </a:lnSpc>
            </a:pPr>
            <a:r>
              <a:rPr lang="en-US" sz="2500" dirty="0">
                <a:latin typeface="Bodoni MT" pitchFamily="18" charset="0"/>
                <a:ea typeface="+mn-ea"/>
              </a:rPr>
              <a:t>Factors Affecting Adoption of </a:t>
            </a:r>
            <a:r>
              <a:rPr lang="en-US" sz="2500" dirty="0" smtClean="0">
                <a:latin typeface="Bodoni MT" pitchFamily="18" charset="0"/>
                <a:ea typeface="+mn-ea"/>
              </a:rPr>
              <a:t>the e-Learning </a:t>
            </a:r>
            <a:r>
              <a:rPr lang="en-US" sz="2500" dirty="0">
                <a:latin typeface="Bodoni MT" pitchFamily="18" charset="0"/>
                <a:ea typeface="+mn-ea"/>
              </a:rPr>
              <a:t>Paradigm: </a:t>
            </a:r>
            <a:r>
              <a:rPr lang="en-US" sz="2500" dirty="0" smtClean="0">
                <a:latin typeface="Bodoni MT" pitchFamily="18" charset="0"/>
                <a:ea typeface="+mn-ea"/>
              </a:rPr>
              <a:t/>
            </a:r>
            <a:br>
              <a:rPr lang="en-US" sz="2500" dirty="0" smtClean="0">
                <a:latin typeface="Bodoni MT" pitchFamily="18" charset="0"/>
                <a:ea typeface="+mn-ea"/>
              </a:rPr>
            </a:br>
            <a:r>
              <a:rPr lang="en-US" sz="2500" dirty="0">
                <a:latin typeface="Bodoni MT" pitchFamily="18" charset="0"/>
                <a:ea typeface="+mn-ea"/>
              </a:rPr>
              <a:t/>
            </a:r>
            <a:br>
              <a:rPr lang="en-US" sz="2500" dirty="0">
                <a:latin typeface="Bodoni MT" pitchFamily="18" charset="0"/>
                <a:ea typeface="+mn-ea"/>
              </a:rPr>
            </a:br>
            <a:r>
              <a:rPr lang="en-US" sz="2500" dirty="0" smtClean="0">
                <a:latin typeface="Bodoni MT" pitchFamily="18" charset="0"/>
                <a:ea typeface="+mn-ea"/>
              </a:rPr>
              <a:t> </a:t>
            </a:r>
            <a:r>
              <a:rPr lang="en-US" sz="2500" dirty="0">
                <a:latin typeface="Bodoni MT" pitchFamily="18" charset="0"/>
                <a:ea typeface="+mn-ea"/>
              </a:rPr>
              <a:t>Perceptions of </a:t>
            </a:r>
            <a:r>
              <a:rPr lang="en-US" sz="2500" dirty="0" smtClean="0">
                <a:latin typeface="Bodoni MT" pitchFamily="18" charset="0"/>
                <a:ea typeface="+mn-ea"/>
              </a:rPr>
              <a:t>Higher Education Instructors in </a:t>
            </a:r>
            <a:r>
              <a:rPr lang="en-US" sz="2500" dirty="0">
                <a:latin typeface="Bodoni MT" pitchFamily="18" charset="0"/>
                <a:ea typeface="+mn-ea"/>
              </a:rPr>
              <a:t>Palestine</a:t>
            </a:r>
            <a:r>
              <a:rPr lang="en-US" sz="2400" dirty="0" smtClean="0">
                <a:latin typeface="Bodoni MT" pitchFamily="18" charset="0"/>
                <a:ea typeface="+mn-ea"/>
              </a:rPr>
              <a:t>.</a:t>
            </a:r>
            <a:r>
              <a:rPr lang="en-US" sz="2400" dirty="0" smtClean="0">
                <a:latin typeface="Bodoni MT Black" pitchFamily="18" charset="0"/>
                <a:ea typeface="+mn-ea"/>
              </a:rPr>
              <a:t/>
            </a:r>
            <a:br>
              <a:rPr lang="en-US" sz="2400" dirty="0" smtClean="0">
                <a:latin typeface="Bodoni MT Black" pitchFamily="18" charset="0"/>
                <a:ea typeface="+mn-ea"/>
              </a:rPr>
            </a:br>
            <a:r>
              <a:rPr lang="en-US" sz="2400" dirty="0">
                <a:latin typeface="Bodoni MT Black" pitchFamily="18" charset="0"/>
                <a:ea typeface="+mn-ea"/>
              </a:rPr>
              <a:t/>
            </a:r>
            <a:br>
              <a:rPr lang="en-US" sz="2400" dirty="0">
                <a:latin typeface="Bodoni MT Black" pitchFamily="18" charset="0"/>
                <a:ea typeface="+mn-ea"/>
              </a:rPr>
            </a:br>
            <a:r>
              <a:rPr lang="en-US" sz="2400" dirty="0" smtClean="0">
                <a:latin typeface="Bodoni MT Black" pitchFamily="18" charset="0"/>
                <a:ea typeface="+mn-ea"/>
              </a:rPr>
              <a:t/>
            </a:r>
            <a:br>
              <a:rPr lang="en-US" sz="2400" dirty="0" smtClean="0">
                <a:latin typeface="Bodoni MT Black" pitchFamily="18" charset="0"/>
                <a:ea typeface="+mn-ea"/>
              </a:rPr>
            </a:br>
            <a:r>
              <a:rPr lang="en-US" sz="2400" dirty="0">
                <a:latin typeface="Bodoni MT Black" pitchFamily="18" charset="0"/>
                <a:ea typeface="+mn-ea"/>
              </a:rPr>
              <a:t/>
            </a:r>
            <a:br>
              <a:rPr lang="en-US" sz="2400" dirty="0">
                <a:latin typeface="Bodoni MT Black" pitchFamily="18" charset="0"/>
                <a:ea typeface="+mn-ea"/>
              </a:rPr>
            </a:br>
            <a:r>
              <a:rPr lang="en-US" sz="2200" dirty="0" err="1">
                <a:latin typeface="Bodoni MT" pitchFamily="18" charset="0"/>
                <a:ea typeface="+mn-ea"/>
              </a:rPr>
              <a:t>Khitam</a:t>
            </a:r>
            <a:r>
              <a:rPr lang="en-US" sz="2200" dirty="0">
                <a:latin typeface="Bodoni MT" pitchFamily="18" charset="0"/>
                <a:ea typeface="+mn-ea"/>
              </a:rPr>
              <a:t> </a:t>
            </a:r>
            <a:r>
              <a:rPr lang="en-US" sz="2200" dirty="0" err="1">
                <a:latin typeface="Bodoni MT" pitchFamily="18" charset="0"/>
                <a:ea typeface="+mn-ea"/>
              </a:rPr>
              <a:t>Shraim</a:t>
            </a:r>
            <a:r>
              <a:rPr lang="en-US" sz="2200" dirty="0">
                <a:latin typeface="Bodoni MT" pitchFamily="18" charset="0"/>
                <a:ea typeface="+mn-ea"/>
              </a:rPr>
              <a:t> </a:t>
            </a:r>
            <a:r>
              <a:rPr lang="en-US" sz="2200" dirty="0" smtClean="0">
                <a:latin typeface="Bodoni MT" pitchFamily="18" charset="0"/>
                <a:ea typeface="+mn-ea"/>
              </a:rPr>
              <a:t/>
            </a:r>
            <a:br>
              <a:rPr lang="en-US" sz="2200" dirty="0" smtClean="0">
                <a:latin typeface="Bodoni MT" pitchFamily="18" charset="0"/>
                <a:ea typeface="+mn-ea"/>
              </a:rPr>
            </a:br>
            <a:r>
              <a:rPr lang="en-US" sz="2200" dirty="0" smtClean="0">
                <a:latin typeface="Bodoni MT" pitchFamily="18" charset="0"/>
                <a:ea typeface="+mn-ea"/>
              </a:rPr>
              <a:t>                                           </a:t>
            </a:r>
            <a:r>
              <a:rPr lang="en-GB" sz="2200" dirty="0" smtClean="0">
                <a:latin typeface="Bodoni MT" pitchFamily="18" charset="0"/>
                <a:ea typeface="+mn-ea"/>
              </a:rPr>
              <a:t> </a:t>
            </a:r>
            <a:r>
              <a:rPr lang="en-US" sz="2200" dirty="0">
                <a:latin typeface="Bodoni MT" pitchFamily="18" charset="0"/>
                <a:ea typeface="+mn-ea"/>
              </a:rPr>
              <a:t/>
            </a:r>
            <a:br>
              <a:rPr lang="en-US" sz="2200" dirty="0">
                <a:latin typeface="Bodoni MT" pitchFamily="18" charset="0"/>
                <a:ea typeface="+mn-ea"/>
              </a:rPr>
            </a:br>
            <a:r>
              <a:rPr lang="en-US" sz="2200" dirty="0" err="1">
                <a:latin typeface="Bodoni MT" pitchFamily="18" charset="0"/>
                <a:ea typeface="+mn-ea"/>
              </a:rPr>
              <a:t>Birzeit</a:t>
            </a:r>
            <a:r>
              <a:rPr lang="en-US" sz="2200" dirty="0">
                <a:latin typeface="Bodoni MT" pitchFamily="18" charset="0"/>
                <a:ea typeface="+mn-ea"/>
              </a:rPr>
              <a:t> University , Palestine            </a:t>
            </a:r>
            <a:r>
              <a:rPr lang="en-US" sz="2000" dirty="0">
                <a:latin typeface="Bodoni MT" pitchFamily="18" charset="0"/>
                <a:ea typeface="+mn-ea"/>
              </a:rPr>
              <a:t/>
            </a:r>
            <a:br>
              <a:rPr lang="en-US" sz="2000" dirty="0">
                <a:latin typeface="Bodoni MT" pitchFamily="18" charset="0"/>
                <a:ea typeface="+mn-ea"/>
              </a:rPr>
            </a:br>
            <a:endParaRPr lang="ar-SA" sz="2000" dirty="0">
              <a:latin typeface="Bodoni MT" pitchFamily="18" charset="0"/>
              <a:ea typeface="+mn-ea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4286256"/>
            <a:ext cx="9144000" cy="2285992"/>
          </a:xfrm>
        </p:spPr>
        <p:txBody>
          <a:bodyPr>
            <a:normAutofit/>
          </a:bodyPr>
          <a:lstStyle/>
          <a:p>
            <a:pPr rtl="0"/>
            <a:r>
              <a:rPr lang="en-US" sz="2400" dirty="0" smtClean="0">
                <a:solidFill>
                  <a:schemeClr val="tx1"/>
                </a:solidFill>
                <a:latin typeface="Bodoni MT Black" pitchFamily="18" charset="0"/>
                <a:cs typeface="+mj-cs"/>
              </a:rPr>
              <a:t>   </a:t>
            </a:r>
            <a:r>
              <a:rPr lang="en-US" sz="2400" dirty="0" smtClean="0">
                <a:solidFill>
                  <a:schemeClr val="tx1"/>
                </a:solidFill>
                <a:latin typeface="Bodoni MT" pitchFamily="18" charset="0"/>
                <a:cs typeface="+mj-cs"/>
              </a:rPr>
              <a:t>Presentation at</a:t>
            </a:r>
          </a:p>
          <a:p>
            <a:pPr rtl="0"/>
            <a:r>
              <a:rPr lang="en-US" sz="2400" dirty="0" smtClean="0">
                <a:solidFill>
                  <a:schemeClr val="tx1"/>
                </a:solidFill>
                <a:latin typeface="Bodoni MT" pitchFamily="18" charset="0"/>
                <a:cs typeface="+mj-cs"/>
              </a:rPr>
              <a:t>PFDP Academic Colloquium2010</a:t>
            </a:r>
          </a:p>
          <a:p>
            <a:pPr rtl="0"/>
            <a:r>
              <a:rPr lang="en-US" sz="2400" b="1" i="1" dirty="0" smtClean="0">
                <a:solidFill>
                  <a:srgbClr val="0070C0"/>
                </a:solidFill>
                <a:latin typeface="Bodoni MT" pitchFamily="18" charset="0"/>
                <a:cs typeface="+mj-cs"/>
              </a:rPr>
              <a:t>Building Partnerships in Teaching Excellence</a:t>
            </a:r>
          </a:p>
          <a:p>
            <a:pPr rtl="0"/>
            <a:r>
              <a:rPr lang="en-US" sz="2400" dirty="0" smtClean="0">
                <a:solidFill>
                  <a:schemeClr val="tx1"/>
                </a:solidFill>
                <a:latin typeface="Bodoni MT" pitchFamily="18" charset="0"/>
                <a:cs typeface="+mj-cs"/>
              </a:rPr>
              <a:t>July 31</a:t>
            </a:r>
            <a:r>
              <a:rPr lang="en-US" sz="2400" baseline="30000" dirty="0" smtClean="0">
                <a:solidFill>
                  <a:schemeClr val="tx1"/>
                </a:solidFill>
                <a:latin typeface="Bodoni MT" pitchFamily="18" charset="0"/>
                <a:cs typeface="+mj-cs"/>
              </a:rPr>
              <a:t>st</a:t>
            </a:r>
            <a:r>
              <a:rPr lang="en-US" sz="2400" dirty="0" smtClean="0">
                <a:solidFill>
                  <a:schemeClr val="tx1"/>
                </a:solidFill>
                <a:latin typeface="Bodoni MT" pitchFamily="18" charset="0"/>
                <a:cs typeface="+mj-cs"/>
              </a:rPr>
              <a:t> -August 1</a:t>
            </a:r>
            <a:r>
              <a:rPr lang="en-US" sz="2400" baseline="30000" dirty="0" smtClean="0">
                <a:solidFill>
                  <a:schemeClr val="tx1"/>
                </a:solidFill>
                <a:latin typeface="Bodoni MT" pitchFamily="18" charset="0"/>
                <a:cs typeface="+mj-cs"/>
              </a:rPr>
              <a:t>st</a:t>
            </a:r>
            <a:r>
              <a:rPr lang="en-US" sz="2400" dirty="0" smtClean="0">
                <a:solidFill>
                  <a:schemeClr val="tx1"/>
                </a:solidFill>
                <a:latin typeface="Bodoni MT" pitchFamily="18" charset="0"/>
                <a:cs typeface="+mj-cs"/>
              </a:rPr>
              <a:t>, 2010  Ramallah,  Palestine</a:t>
            </a:r>
          </a:p>
          <a:p>
            <a:pPr rtl="0"/>
            <a:endParaRPr lang="ar-SA" sz="2400" dirty="0">
              <a:solidFill>
                <a:srgbClr val="FF0000"/>
              </a:solidFill>
              <a:latin typeface="Bodoni MT Black" pitchFamily="18" charset="0"/>
              <a:cs typeface="+mj-cs"/>
            </a:endParaRPr>
          </a:p>
        </p:txBody>
      </p:sp>
      <p:pic>
        <p:nvPicPr>
          <p:cNvPr id="8" name="Picture 7" descr="usaid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081736"/>
            <a:ext cx="1847850" cy="704850"/>
          </a:xfrm>
          <a:prstGeom prst="rect">
            <a:avLst/>
          </a:prstGeom>
        </p:spPr>
      </p:pic>
      <p:pic>
        <p:nvPicPr>
          <p:cNvPr id="9" name="Picture 8" descr="amideas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0430" y="6000768"/>
            <a:ext cx="1676400" cy="866775"/>
          </a:xfrm>
          <a:prstGeom prst="rect">
            <a:avLst/>
          </a:prstGeom>
        </p:spPr>
      </p:pic>
      <p:pic>
        <p:nvPicPr>
          <p:cNvPr id="11" name="Picture 10" descr="osi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67600" y="5991225"/>
            <a:ext cx="1676400" cy="866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>
            <a:normAutofit/>
          </a:bodyPr>
          <a:lstStyle/>
          <a:p>
            <a:pPr algn="l" eaLnBrk="0" hangingPunct="0"/>
            <a:r>
              <a:rPr lang="en-US" sz="4000" b="1" dirty="0" smtClean="0"/>
              <a:t>Findings:    </a:t>
            </a:r>
            <a:r>
              <a:rPr lang="en-US" sz="4000" b="1" dirty="0" smtClean="0">
                <a:solidFill>
                  <a:srgbClr val="000000"/>
                </a:solidFill>
              </a:rPr>
              <a:t>Social  Factors</a:t>
            </a:r>
            <a:endParaRPr lang="ar-S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85860"/>
            <a:ext cx="8229600" cy="5054617"/>
          </a:xfrm>
        </p:spPr>
        <p:txBody>
          <a:bodyPr>
            <a:normAutofit fontScale="92500" lnSpcReduction="20000"/>
          </a:bodyPr>
          <a:lstStyle/>
          <a:p>
            <a:pPr marL="342900" lvl="1" indent="-342900" algn="l" rtl="0">
              <a:buFont typeface="Wingdings" pitchFamily="2" charset="2"/>
              <a:buChar char="Ø"/>
            </a:pPr>
            <a:r>
              <a:rPr lang="en-US" sz="3500" b="1" dirty="0" smtClean="0"/>
              <a:t>Barriers:</a:t>
            </a:r>
          </a:p>
          <a:p>
            <a:pPr marL="1069975" lvl="1" indent="-346075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/>
              <a:t>Resistance to change: </a:t>
            </a:r>
            <a:r>
              <a:rPr lang="en-US" dirty="0" smtClean="0"/>
              <a:t>not all staff have been able to embrace the e-learning initiative immediately. </a:t>
            </a:r>
          </a:p>
          <a:p>
            <a:pPr marL="1069975" indent="-346075" algn="l" rtl="0">
              <a:lnSpc>
                <a:spcPct val="150000"/>
              </a:lnSpc>
            </a:pPr>
            <a:r>
              <a:rPr lang="en-US" sz="2800" b="1" dirty="0" smtClean="0"/>
              <a:t>Learners’ readiness: </a:t>
            </a:r>
            <a:r>
              <a:rPr lang="en-US" sz="2800" dirty="0" smtClean="0"/>
              <a:t>not all learners are able to learn independently and take the responsibility for their own learning</a:t>
            </a:r>
            <a:r>
              <a:rPr lang="en-US" sz="2800" b="1" dirty="0" smtClean="0"/>
              <a:t>. </a:t>
            </a:r>
          </a:p>
          <a:p>
            <a:pPr marL="1069975" indent="-346075" algn="l" rtl="0">
              <a:lnSpc>
                <a:spcPct val="150000"/>
              </a:lnSpc>
            </a:pPr>
            <a:r>
              <a:rPr lang="en-US" sz="2800" b="1" dirty="0" smtClean="0"/>
              <a:t>Social interaction: </a:t>
            </a:r>
            <a:r>
              <a:rPr lang="en-US" sz="2800" dirty="0" smtClean="0"/>
              <a:t>online communication "is not simply a process of shifting from speaking and listening to reading and writing" </a:t>
            </a:r>
            <a:r>
              <a:rPr lang="en-US" sz="2800" b="1" dirty="0" smtClean="0"/>
              <a:t>.</a:t>
            </a:r>
          </a:p>
          <a:p>
            <a:pPr marL="342900" lvl="1" indent="-342900" algn="l" rtl="0">
              <a:buFont typeface="Arial" pitchFamily="34" charset="0"/>
              <a:buChar char="•"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Findings:    </a:t>
            </a:r>
            <a:r>
              <a:rPr lang="en-US" b="1" dirty="0" smtClean="0">
                <a:solidFill>
                  <a:srgbClr val="000000"/>
                </a:solidFill>
              </a:rPr>
              <a:t>Social  Factors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 eaLnBrk="0" hangingPunct="0">
              <a:buFont typeface="Wingdings" pitchFamily="2" charset="2"/>
              <a:buChar char="Ø"/>
            </a:pPr>
            <a:r>
              <a:rPr lang="en-US" sz="2800" b="1" dirty="0" smtClean="0"/>
              <a:t>Required Changes :</a:t>
            </a:r>
          </a:p>
          <a:p>
            <a:pPr marL="896938" indent="-361950" algn="l" rtl="0" eaLnBrk="0" hangingPunct="0">
              <a:lnSpc>
                <a:spcPct val="150000"/>
              </a:lnSpc>
            </a:pPr>
            <a:r>
              <a:rPr lang="en-US" sz="2800" b="1" dirty="0" smtClean="0">
                <a:solidFill>
                  <a:srgbClr val="000000"/>
                </a:solidFill>
              </a:rPr>
              <a:t>Raising awareness through p</a:t>
            </a:r>
            <a:r>
              <a:rPr lang="en-US" sz="2800" b="1" dirty="0" smtClean="0"/>
              <a:t>eer influence &amp; mandatory role of BZU. </a:t>
            </a:r>
          </a:p>
          <a:p>
            <a:pPr marL="896938" indent="-361950" algn="l" rtl="0" eaLnBrk="0" hangingPunct="0">
              <a:lnSpc>
                <a:spcPct val="150000"/>
              </a:lnSpc>
            </a:pPr>
            <a:r>
              <a:rPr lang="en-US" sz="2800" b="1" dirty="0" smtClean="0"/>
              <a:t>Capacity building &amp; incentive system.</a:t>
            </a:r>
          </a:p>
          <a:p>
            <a:pPr marL="896938" indent="-361950" algn="l" rtl="0" eaLnBrk="0" hangingPunct="0">
              <a:lnSpc>
                <a:spcPct val="150000"/>
              </a:lnSpc>
            </a:pPr>
            <a:r>
              <a:rPr lang="en-US" sz="2800" b="1" dirty="0" smtClean="0"/>
              <a:t>Meaningful  online communication &amp; interaction through Social Software such as Videoconferencing…  </a:t>
            </a:r>
            <a:endParaRPr lang="en-US" sz="2800" dirty="0" smtClean="0"/>
          </a:p>
          <a:p>
            <a:pPr marL="896938" indent="-361950" algn="l" rtl="0" eaLnBrk="0" hangingPunct="0">
              <a:lnSpc>
                <a:spcPct val="150000"/>
              </a:lnSpc>
            </a:pPr>
            <a:r>
              <a:rPr lang="en-US" sz="2800" b="1" dirty="0" smtClean="0"/>
              <a:t>Releasing workload: time needed for preparing material in digital format, supporting and motivating learners, tracking learning activities &amp; providing feedback.</a:t>
            </a:r>
          </a:p>
          <a:p>
            <a:pPr marL="620713" indent="-344488" algn="l" rtl="0" eaLnBrk="0" hangingPunct="0"/>
            <a:endParaRPr lang="en-US" sz="2800" b="1" dirty="0" smtClean="0"/>
          </a:p>
          <a:p>
            <a:pPr marL="620713" indent="-344488" algn="l" rtl="0"/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000108"/>
          </a:xfrm>
        </p:spPr>
        <p:txBody>
          <a:bodyPr/>
          <a:lstStyle/>
          <a:p>
            <a:pPr algn="l"/>
            <a:r>
              <a:rPr lang="en-US" sz="4000" b="1" dirty="0" smtClean="0"/>
              <a:t>Findings:    </a:t>
            </a:r>
            <a:r>
              <a:rPr lang="en-US" sz="4000" b="1" dirty="0" smtClean="0">
                <a:solidFill>
                  <a:srgbClr val="000000"/>
                </a:solidFill>
              </a:rPr>
              <a:t>Technological Factors</a:t>
            </a:r>
            <a:endParaRPr lang="ar-S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000240"/>
            <a:ext cx="8229600" cy="4525963"/>
          </a:xfrm>
        </p:spPr>
        <p:txBody>
          <a:bodyPr>
            <a:normAutofit/>
          </a:bodyPr>
          <a:lstStyle/>
          <a:p>
            <a:pPr algn="l" rtl="0" eaLnBrk="0" hangingPunct="0">
              <a:buNone/>
            </a:pPr>
            <a:r>
              <a:rPr lang="en-US" dirty="0" smtClean="0"/>
              <a:t>The main technological factors that have influenced ( motivate </a:t>
            </a:r>
            <a:r>
              <a:rPr lang="en-US" smtClean="0"/>
              <a:t>or hinder ) the </a:t>
            </a:r>
            <a:r>
              <a:rPr lang="en-US" dirty="0" smtClean="0"/>
              <a:t>use of e-learning are:</a:t>
            </a:r>
            <a:endParaRPr lang="en-US" b="1" dirty="0" smtClean="0"/>
          </a:p>
          <a:p>
            <a:pPr marL="1171575" algn="l" rtl="0" eaLnBrk="0" hangingPunct="0"/>
            <a:r>
              <a:rPr lang="en-US" b="1" dirty="0" smtClean="0"/>
              <a:t>Infrastructure.</a:t>
            </a:r>
          </a:p>
          <a:p>
            <a:pPr marL="1171575" algn="l" rtl="0" eaLnBrk="0" hangingPunct="0"/>
            <a:r>
              <a:rPr lang="en-US" b="1" dirty="0" smtClean="0"/>
              <a:t>Technical support .</a:t>
            </a:r>
          </a:p>
          <a:p>
            <a:pPr marL="1171575" algn="l" rtl="0" eaLnBrk="0" hangingPunct="0"/>
            <a:r>
              <a:rPr lang="en-US" b="1" dirty="0" smtClean="0"/>
              <a:t>HCI of the LMS tools.</a:t>
            </a:r>
          </a:p>
          <a:p>
            <a:pPr algn="l" rtl="0" eaLnBrk="0" hangingPunct="0"/>
            <a:endParaRPr lang="en-US" sz="3600" b="1" dirty="0" smtClean="0"/>
          </a:p>
          <a:p>
            <a:pPr algn="l" rtl="0" eaLnBrk="0" hangingPunct="0"/>
            <a:endParaRPr lang="en-US" sz="3600" b="1" dirty="0" smtClean="0"/>
          </a:p>
          <a:p>
            <a:pPr algn="l" rtl="0"/>
            <a:endParaRPr lang="en-US" sz="3600" b="1" dirty="0" smtClean="0">
              <a:solidFill>
                <a:srgbClr val="000000"/>
              </a:solidFill>
            </a:endParaRPr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b="1" dirty="0" smtClean="0"/>
              <a:t>Infrastructure:</a:t>
            </a:r>
          </a:p>
          <a:p>
            <a:pPr marL="896938" indent="-447675" algn="l" rtl="0"/>
            <a:r>
              <a:rPr lang="en-US" b="1" dirty="0" smtClean="0"/>
              <a:t>Improving and maintaining infrastructure. </a:t>
            </a:r>
          </a:p>
          <a:p>
            <a:pPr marL="896938" indent="-447675" algn="l" rtl="0"/>
            <a:r>
              <a:rPr lang="en-US" b="1" dirty="0" smtClean="0"/>
              <a:t>Access to reliable and affordable bandwidth and robust network .</a:t>
            </a:r>
          </a:p>
          <a:p>
            <a:pPr marL="896938" indent="-447675" algn="l" rtl="0"/>
            <a:r>
              <a:rPr lang="en-US" b="1" dirty="0" smtClean="0"/>
              <a:t>Digital divide.</a:t>
            </a:r>
          </a:p>
          <a:p>
            <a:pPr marL="896938" indent="-447675" algn="l" rtl="0"/>
            <a:endParaRPr lang="en-US" b="1" dirty="0" smtClean="0"/>
          </a:p>
          <a:p>
            <a:pPr marL="896938" indent="-447675" algn="l" rtl="0">
              <a:buNone/>
            </a:pPr>
            <a:endParaRPr lang="en-US" b="1" dirty="0" smtClean="0"/>
          </a:p>
          <a:p>
            <a:pPr algn="l" rtl="0"/>
            <a:endParaRPr lang="en-US" b="1" dirty="0" smtClean="0"/>
          </a:p>
          <a:p>
            <a:pPr algn="r" rtl="0"/>
            <a:endParaRPr lang="ar-S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b="1" dirty="0" smtClean="0"/>
              <a:t>Findings:    </a:t>
            </a:r>
            <a:r>
              <a:rPr lang="en-US" sz="4000" b="1" dirty="0" smtClean="0">
                <a:solidFill>
                  <a:srgbClr val="000000"/>
                </a:solidFill>
              </a:rPr>
              <a:t>Technological Factors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>
            <a:normAutofit fontScale="92500" lnSpcReduction="20000"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b="1" dirty="0" smtClean="0"/>
              <a:t>Technical support: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lnSpc>
                <a:spcPct val="160000"/>
              </a:lnSpc>
            </a:pPr>
            <a:r>
              <a:rPr lang="en-US" sz="2600" b="1" dirty="0" smtClean="0"/>
              <a:t> Quality of e-Learning contents depends on the expert group:  </a:t>
            </a:r>
            <a:r>
              <a:rPr lang="en-US" sz="2600" dirty="0" smtClean="0"/>
              <a:t>online course development activity is a team effort which brings together a wide range of expertise. </a:t>
            </a:r>
          </a:p>
          <a:p>
            <a:pPr algn="l" rtl="0">
              <a:lnSpc>
                <a:spcPct val="160000"/>
              </a:lnSpc>
            </a:pPr>
            <a:r>
              <a:rPr lang="en-US" sz="2600" b="1" dirty="0" smtClean="0"/>
              <a:t>Problem-solving for technical difficulties</a:t>
            </a:r>
            <a:r>
              <a:rPr lang="en-US" sz="2600" dirty="0" smtClean="0"/>
              <a:t>: IT t</a:t>
            </a:r>
            <a:r>
              <a:rPr lang="en-US" sz="2800" dirty="0" smtClean="0"/>
              <a:t>echnical assistance </a:t>
            </a:r>
            <a:r>
              <a:rPr lang="en-US" sz="2600" dirty="0" smtClean="0"/>
              <a:t>should be timely and ongoing.</a:t>
            </a:r>
          </a:p>
          <a:p>
            <a:pPr algn="l" rtl="0">
              <a:lnSpc>
                <a:spcPct val="160000"/>
              </a:lnSpc>
              <a:buNone/>
            </a:pPr>
            <a:r>
              <a:rPr lang="en-US" sz="2600" dirty="0" smtClean="0"/>
              <a:t> 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ar-S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b="1" dirty="0" smtClean="0"/>
              <a:t>Findings:    </a:t>
            </a:r>
            <a:r>
              <a:rPr lang="en-US" sz="4000" b="1" dirty="0" smtClean="0">
                <a:solidFill>
                  <a:srgbClr val="000000"/>
                </a:solidFill>
              </a:rPr>
              <a:t>Technological Factors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b="1" dirty="0" smtClean="0"/>
              <a:t>HCI of the e-learning tools:</a:t>
            </a:r>
          </a:p>
          <a:p>
            <a:pPr algn="l" rtl="0">
              <a:buFont typeface="Wingdings" pitchFamily="2" charset="2"/>
              <a:buChar char="Ø"/>
            </a:pPr>
            <a:endParaRPr lang="en-US" b="1" dirty="0" smtClean="0"/>
          </a:p>
          <a:p>
            <a:pPr indent="468313" algn="l" rtl="0"/>
            <a:r>
              <a:rPr lang="en-US" b="1" dirty="0" err="1" smtClean="0">
                <a:solidFill>
                  <a:srgbClr val="000000"/>
                </a:solidFill>
              </a:rPr>
              <a:t>Moodle</a:t>
            </a:r>
            <a:r>
              <a:rPr lang="en-US" b="1" dirty="0" smtClean="0">
                <a:solidFill>
                  <a:srgbClr val="000000"/>
                </a:solidFill>
              </a:rPr>
              <a:t> environment.</a:t>
            </a:r>
          </a:p>
          <a:p>
            <a:pPr indent="468313" algn="l" rtl="0"/>
            <a:r>
              <a:rPr lang="en-US" b="1" dirty="0" smtClean="0">
                <a:solidFill>
                  <a:srgbClr val="000000"/>
                </a:solidFill>
              </a:rPr>
              <a:t>Built-in assessment tools. </a:t>
            </a:r>
          </a:p>
          <a:p>
            <a:pPr indent="468313" algn="l" rtl="0"/>
            <a:r>
              <a:rPr lang="en-US" b="1" dirty="0" smtClean="0">
                <a:solidFill>
                  <a:srgbClr val="000000"/>
                </a:solidFill>
              </a:rPr>
              <a:t>Registrations.</a:t>
            </a:r>
          </a:p>
          <a:p>
            <a:pPr indent="468313" algn="l" rtl="0" eaLnBrk="0" hangingPunct="0"/>
            <a:r>
              <a:rPr lang="en-US" b="1" dirty="0" smtClean="0">
                <a:solidFill>
                  <a:srgbClr val="000000"/>
                </a:solidFill>
              </a:rPr>
              <a:t>Customization of LMSs.</a:t>
            </a:r>
            <a:endParaRPr lang="ar-SA" dirty="0" smtClean="0"/>
          </a:p>
          <a:p>
            <a:pPr algn="l" rtl="0"/>
            <a:endParaRPr lang="ar-S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b="1" dirty="0" smtClean="0"/>
              <a:t>Findings:    </a:t>
            </a:r>
            <a:r>
              <a:rPr lang="en-US" sz="4000" b="1" dirty="0" smtClean="0">
                <a:solidFill>
                  <a:srgbClr val="000000"/>
                </a:solidFill>
              </a:rPr>
              <a:t>Technological Factors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eaLnBrk="0" hangingPunct="0"/>
            <a:r>
              <a:rPr lang="en-US" sz="2800" b="1" dirty="0" smtClean="0"/>
              <a:t>Political  will:  </a:t>
            </a:r>
          </a:p>
          <a:p>
            <a:pPr lvl="1" algn="l" rtl="0" eaLnBrk="0" hangingPunct="0">
              <a:buNone/>
            </a:pPr>
            <a:r>
              <a:rPr lang="en-US" sz="2400" b="1" dirty="0" smtClean="0"/>
              <a:t>n</a:t>
            </a:r>
            <a:r>
              <a:rPr lang="en-US" sz="2400" dirty="0" smtClean="0"/>
              <a:t>egative attitude by top managers, lack of understanding of the e-learning concept &amp; the confusion between e-learning and distance education.</a:t>
            </a:r>
          </a:p>
          <a:p>
            <a:pPr algn="l" rtl="0" eaLnBrk="0" hangingPunct="0">
              <a:buFont typeface="Wingdings" pitchFamily="2" charset="2"/>
              <a:buChar char="Ø"/>
            </a:pPr>
            <a:endParaRPr lang="en-US" b="1" dirty="0" smtClean="0"/>
          </a:p>
          <a:p>
            <a:pPr algn="l" rtl="0" eaLnBrk="0" hangingPunct="0"/>
            <a:r>
              <a:rPr lang="en-US" sz="2800" b="1" dirty="0" smtClean="0"/>
              <a:t>Institutional  support : </a:t>
            </a:r>
          </a:p>
          <a:p>
            <a:pPr marL="811213" lvl="2" indent="-276225" algn="l" rtl="0" eaLnBrk="0" hangingPunct="0">
              <a:buNone/>
            </a:pPr>
            <a:r>
              <a:rPr lang="en-GB" dirty="0" smtClean="0"/>
              <a:t>The commitment of decision makers should be fostered by practical support in order </a:t>
            </a:r>
            <a:r>
              <a:rPr lang="en-US" dirty="0" smtClean="0"/>
              <a:t>to provide a solid, enforceable, and accountable framework for the sustainable implementation of the e-learning approach.</a:t>
            </a:r>
            <a:endParaRPr lang="en-US" b="1" dirty="0" smtClean="0">
              <a:solidFill>
                <a:srgbClr val="000000"/>
              </a:solidFill>
            </a:endParaRPr>
          </a:p>
          <a:p>
            <a:pPr algn="l" rtl="0"/>
            <a:endParaRPr lang="ar-SA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b="1" dirty="0" smtClean="0"/>
              <a:t>Findings:    </a:t>
            </a:r>
            <a:r>
              <a:rPr lang="en-US" sz="4000" b="1" dirty="0" smtClean="0">
                <a:solidFill>
                  <a:srgbClr val="000000"/>
                </a:solidFill>
              </a:rPr>
              <a:t>Organizational Factors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62500" lnSpcReduction="20000"/>
          </a:bodyPr>
          <a:lstStyle/>
          <a:p>
            <a:pPr algn="l" rtl="0" eaLnBrk="0" hangingPunct="0">
              <a:buFont typeface="Wingdings" pitchFamily="2" charset="2"/>
              <a:buChar char="Ø"/>
            </a:pPr>
            <a:r>
              <a:rPr lang="en-US" b="1" dirty="0" smtClean="0"/>
              <a:t>Required Changes</a:t>
            </a:r>
          </a:p>
          <a:p>
            <a:pPr marL="723900" indent="-274638" algn="l" rtl="0" eaLnBrk="0" hangingPunct="0"/>
            <a:r>
              <a:rPr lang="en-US" sz="3000" b="1" dirty="0" smtClean="0"/>
              <a:t>Raising awareness among decision makers to accept these initiatives.</a:t>
            </a:r>
          </a:p>
          <a:p>
            <a:pPr marL="723900" indent="-274638" algn="l" rtl="0" eaLnBrk="0" hangingPunct="0"/>
            <a:endParaRPr lang="en-US" sz="3000" b="1" dirty="0" smtClean="0"/>
          </a:p>
          <a:p>
            <a:pPr marL="723900" indent="-274638" algn="l" rtl="0" eaLnBrk="0" hangingPunct="0"/>
            <a:r>
              <a:rPr lang="en-US" sz="3000" b="1" dirty="0" smtClean="0"/>
              <a:t>Establish a Strategy and Action Plans to accelerate the deployment of e-Learning.</a:t>
            </a:r>
          </a:p>
          <a:p>
            <a:pPr marL="723900" indent="-274638" algn="l" rtl="0" eaLnBrk="0" hangingPunct="0"/>
            <a:endParaRPr lang="en-US" sz="3000" b="1" dirty="0" smtClean="0"/>
          </a:p>
          <a:p>
            <a:pPr marL="723900" indent="-274638" algn="l" rtl="0" eaLnBrk="0" hangingPunct="0"/>
            <a:r>
              <a:rPr lang="en-US" sz="3000" b="1" dirty="0" smtClean="0"/>
              <a:t>Staff  needs to be 'e-enabled' to take advantage of the use of technology by c</a:t>
            </a:r>
            <a:r>
              <a:rPr lang="en-GB" sz="3000" b="1" dirty="0" err="1" smtClean="0"/>
              <a:t>reating</a:t>
            </a:r>
            <a:r>
              <a:rPr lang="en-GB" sz="3000" b="1" dirty="0" smtClean="0"/>
              <a:t> an interactive environment  including a c</a:t>
            </a:r>
            <a:r>
              <a:rPr lang="en-US" sz="3000" b="1" dirty="0" err="1" smtClean="0"/>
              <a:t>lear</a:t>
            </a:r>
            <a:r>
              <a:rPr lang="en-US" sz="3000" b="1" dirty="0" smtClean="0"/>
              <a:t> policy for raising awareness, training program, improving infrastructure.</a:t>
            </a:r>
          </a:p>
          <a:p>
            <a:pPr marL="723900" indent="-274638" algn="l" rtl="0" eaLnBrk="0" hangingPunct="0">
              <a:buNone/>
            </a:pPr>
            <a:r>
              <a:rPr lang="en-US" sz="3000" b="1" dirty="0" smtClean="0"/>
              <a:t> </a:t>
            </a:r>
          </a:p>
          <a:p>
            <a:pPr marL="723900" indent="-274638" algn="l" rtl="0" eaLnBrk="0" hangingPunct="0"/>
            <a:r>
              <a:rPr lang="en-US" sz="3000" b="1" dirty="0" smtClean="0"/>
              <a:t> Incentive system including releasing workload, training , attending conference, providing credit needed for promotions, providing  awards for professors who develop outstanding contents or for faculty with excellent records in managing e-Learning. </a:t>
            </a:r>
          </a:p>
          <a:p>
            <a:pPr marL="723900" indent="-274638" algn="l" rtl="0" eaLnBrk="0" hangingPunct="0"/>
            <a:endParaRPr lang="en-US" sz="3000" b="1" dirty="0" smtClean="0"/>
          </a:p>
          <a:p>
            <a:pPr marL="723900" indent="-274638" algn="l" rtl="0" eaLnBrk="0" hangingPunct="0"/>
            <a:r>
              <a:rPr lang="en-US" sz="3000" b="1" dirty="0" smtClean="0"/>
              <a:t>Systematic evaluation of the impacts of e-learning.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b="1" dirty="0" smtClean="0"/>
              <a:t>Findings:    </a:t>
            </a:r>
            <a:r>
              <a:rPr lang="en-US" sz="4000" b="1" dirty="0" smtClean="0">
                <a:solidFill>
                  <a:srgbClr val="000000"/>
                </a:solidFill>
              </a:rPr>
              <a:t>Organizational Factors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953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b="1" dirty="0" smtClean="0"/>
              <a:t>Implication for policy and practice</a:t>
            </a:r>
            <a:endParaRPr lang="ar-S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785794"/>
            <a:ext cx="8972550" cy="7143800"/>
          </a:xfrm>
        </p:spPr>
        <p:txBody>
          <a:bodyPr>
            <a:noAutofit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2200" dirty="0" smtClean="0">
                <a:ea typeface="+mn-ea"/>
              </a:rPr>
              <a:t>Palestinian instructors have </a:t>
            </a:r>
            <a:r>
              <a:rPr lang="en-GB" sz="2200" b="1" i="1" dirty="0" smtClean="0">
                <a:ea typeface="+mn-ea"/>
              </a:rPr>
              <a:t>a positive attitude </a:t>
            </a:r>
            <a:r>
              <a:rPr lang="en-GB" sz="2200" dirty="0" smtClean="0">
                <a:ea typeface="+mn-ea"/>
              </a:rPr>
              <a:t>towards adopting the e-learning. However they are </a:t>
            </a:r>
            <a:r>
              <a:rPr lang="en-GB" sz="2200" b="1" i="1" dirty="0" smtClean="0">
                <a:ea typeface="+mn-ea"/>
              </a:rPr>
              <a:t>not ready yet</a:t>
            </a:r>
            <a:r>
              <a:rPr lang="en-GB" sz="2200" dirty="0" smtClean="0">
                <a:ea typeface="+mn-ea"/>
              </a:rPr>
              <a:t>. </a:t>
            </a:r>
            <a:r>
              <a:rPr lang="en-US" sz="2200" dirty="0" smtClean="0">
                <a:ea typeface="+mn-ea"/>
              </a:rPr>
              <a:t>They </a:t>
            </a:r>
            <a:r>
              <a:rPr lang="en-GB" sz="2200" dirty="0" smtClean="0">
                <a:ea typeface="+mn-ea"/>
              </a:rPr>
              <a:t>will </a:t>
            </a:r>
            <a:r>
              <a:rPr lang="en-GB" sz="2200" b="1" i="1" dirty="0" smtClean="0">
                <a:ea typeface="+mn-ea"/>
              </a:rPr>
              <a:t>need enough time </a:t>
            </a:r>
            <a:r>
              <a:rPr lang="en-GB" sz="2200" dirty="0" smtClean="0">
                <a:ea typeface="+mn-ea"/>
              </a:rPr>
              <a:t>to adopt the e-learning paradigm.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GB" sz="1000" dirty="0" smtClean="0">
              <a:ea typeface="+mn-ea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dirty="0" smtClean="0"/>
              <a:t>Accessibility and connectivity and other technical issues are </a:t>
            </a:r>
            <a:r>
              <a:rPr lang="en-US" sz="2200" b="1" i="1" dirty="0" smtClean="0"/>
              <a:t>temporarily</a:t>
            </a:r>
            <a:r>
              <a:rPr lang="en-US" sz="2200" dirty="0" smtClean="0"/>
              <a:t> phases, emphasis should be on e-learning as a ‘</a:t>
            </a:r>
            <a:r>
              <a:rPr lang="en-US" sz="2200" b="1" i="1" dirty="0" smtClean="0"/>
              <a:t>process</a:t>
            </a:r>
            <a:r>
              <a:rPr lang="en-US" sz="2200" dirty="0" smtClean="0"/>
              <a:t>’ rather than as a ‘</a:t>
            </a:r>
            <a:r>
              <a:rPr lang="en-US" sz="2200" b="1" i="1" dirty="0" smtClean="0"/>
              <a:t>tool</a:t>
            </a:r>
            <a:r>
              <a:rPr lang="en-US" sz="2200" dirty="0" smtClean="0"/>
              <a:t>’.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GB" sz="1000" dirty="0" smtClean="0">
              <a:ea typeface="+mn-ea"/>
            </a:endParaRPr>
          </a:p>
          <a:p>
            <a:pPr marL="274320" indent="-274320" algn="l" rtl="0">
              <a:buFont typeface="Wingdings 2"/>
              <a:buChar char=""/>
              <a:defRPr/>
            </a:pPr>
            <a:r>
              <a:rPr lang="en-US" sz="2200" dirty="0" smtClean="0"/>
              <a:t>Sustainable e-learning approach should be part of a </a:t>
            </a:r>
            <a:r>
              <a:rPr lang="en-US" sz="2200" b="1" i="1" dirty="0" smtClean="0"/>
              <a:t>systematic integration of technology </a:t>
            </a:r>
            <a:r>
              <a:rPr lang="en-US" sz="2200" dirty="0" smtClean="0"/>
              <a:t>into the learning processes of the university rather than </a:t>
            </a:r>
            <a:r>
              <a:rPr lang="en-US" sz="2200" b="1" i="1" dirty="0" smtClean="0"/>
              <a:t>donor-funded e-learning </a:t>
            </a:r>
            <a:r>
              <a:rPr lang="en-US" sz="2200" dirty="0" smtClean="0"/>
              <a:t>projects.</a:t>
            </a:r>
          </a:p>
          <a:p>
            <a:pPr marL="274320" indent="-274320" algn="l" rtl="0">
              <a:buFont typeface="Wingdings 2"/>
              <a:buChar char=""/>
              <a:defRPr/>
            </a:pPr>
            <a:endParaRPr lang="en-US" sz="1000" dirty="0" smtClean="0"/>
          </a:p>
          <a:p>
            <a:pPr marL="274320" indent="-274320" algn="l" rtl="0">
              <a:buFont typeface="Wingdings 2"/>
              <a:buChar char=""/>
              <a:defRPr/>
            </a:pPr>
            <a:r>
              <a:rPr lang="en-US" sz="2200" b="1" i="1" dirty="0" smtClean="0"/>
              <a:t>A holistic approach </a:t>
            </a:r>
            <a:r>
              <a:rPr lang="en-US" sz="2200" dirty="0" smtClean="0"/>
              <a:t>under the </a:t>
            </a:r>
            <a:r>
              <a:rPr lang="en-US" sz="2400" dirty="0" smtClean="0"/>
              <a:t>umbrella </a:t>
            </a:r>
            <a:r>
              <a:rPr lang="en-US" sz="2200" dirty="0" smtClean="0"/>
              <a:t> of  </a:t>
            </a:r>
            <a:r>
              <a:rPr lang="en-US" sz="2200" b="1" i="1" dirty="0" smtClean="0"/>
              <a:t>PEI  </a:t>
            </a:r>
            <a:r>
              <a:rPr lang="en-US" sz="2200" dirty="0" smtClean="0"/>
              <a:t>that recognizes lifelong learning as embracing e-learning in schools, colleges and universities. 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1000" dirty="0" smtClean="0">
              <a:ea typeface="+mn-ea"/>
            </a:endParaRPr>
          </a:p>
          <a:p>
            <a:pPr marL="274320" indent="-274320" algn="l" rtl="0">
              <a:buFont typeface="Wingdings 2"/>
              <a:buChar char=""/>
              <a:defRPr/>
            </a:pPr>
            <a:r>
              <a:rPr lang="en-US" sz="2200" dirty="0" smtClean="0"/>
              <a:t>Capital investment is anticipated to be high at the initial stage, </a:t>
            </a:r>
            <a:r>
              <a:rPr lang="en-GB" sz="2200" dirty="0" smtClean="0">
                <a:ea typeface="+mn-ea"/>
              </a:rPr>
              <a:t> BZU is highly recommended to make more </a:t>
            </a:r>
            <a:r>
              <a:rPr lang="en-GB" sz="2200" b="1" i="1" dirty="0" smtClean="0">
                <a:ea typeface="+mn-ea"/>
              </a:rPr>
              <a:t>collaboration with PPP and international communities.</a:t>
            </a:r>
            <a:endParaRPr lang="en-GB" sz="2200" dirty="0" smtClean="0">
              <a:ea typeface="+mn-ea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1800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The main challenge to the successful implementation of e-learning lies in the organizational aspect rather than socio-technological factors.  </a:t>
            </a:r>
          </a:p>
          <a:p>
            <a:pPr algn="ctr" rtl="0">
              <a:lnSpc>
                <a:spcPct val="150000"/>
              </a:lnSpc>
              <a:buNone/>
            </a:pPr>
            <a:r>
              <a:rPr lang="en-US" b="1" dirty="0" smtClean="0"/>
              <a:t>“</a:t>
            </a:r>
            <a:r>
              <a:rPr lang="en-US" b="1" i="1" dirty="0" smtClean="0"/>
              <a:t>it does not matter if the academic staff has the interest, it does not matter if the technology is in place – if there is no political will, nothing will change”</a:t>
            </a:r>
            <a:endParaRPr lang="ar-SA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795337"/>
          </a:xfrm>
        </p:spPr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GB" sz="4000" b="1" dirty="0" smtClean="0"/>
              <a:t>Implication for policy and practice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cs typeface="+mn-cs"/>
              </a:rPr>
              <a:t>Presentation outline</a:t>
            </a:r>
            <a:endParaRPr lang="en-US" sz="4000" dirty="0">
              <a:solidFill>
                <a:schemeClr val="accent1"/>
              </a:solidFill>
              <a:cs typeface="+mn-cs"/>
            </a:endParaRP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/>
          </a:p>
        </p:txBody>
      </p:sp>
      <p:sp>
        <p:nvSpPr>
          <p:cNvPr id="89134" name="AutoShape 46"/>
          <p:cNvSpPr>
            <a:spLocks noChangeArrowheads="1"/>
          </p:cNvSpPr>
          <p:nvPr/>
        </p:nvSpPr>
        <p:spPr bwMode="ltGray">
          <a:xfrm rot="5400000">
            <a:off x="-2422526" y="1474788"/>
            <a:ext cx="4824413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89135" name="AutoShape 47"/>
          <p:cNvSpPr>
            <a:spLocks noChangeArrowheads="1"/>
          </p:cNvSpPr>
          <p:nvPr/>
        </p:nvSpPr>
        <p:spPr bwMode="ltGray">
          <a:xfrm rot="5400000" flipH="1">
            <a:off x="-2016918" y="1910556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alpha val="56000"/>
                </a:schemeClr>
              </a:gs>
              <a:gs pos="100000">
                <a:schemeClr val="hlink">
                  <a:gamma/>
                  <a:tint val="0"/>
                  <a:invGamma/>
                  <a:alpha val="48000"/>
                </a:schemeClr>
              </a:gs>
            </a:gsLst>
            <a:lin ang="540000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89136" name="AutoShape 48"/>
          <p:cNvSpPr>
            <a:spLocks noChangeArrowheads="1"/>
          </p:cNvSpPr>
          <p:nvPr/>
        </p:nvSpPr>
        <p:spPr bwMode="gray">
          <a:xfrm>
            <a:off x="1822450" y="5099050"/>
            <a:ext cx="4419600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rtl="0"/>
            <a:r>
              <a:rPr lang="en-US" sz="2800" b="1" dirty="0" smtClean="0">
                <a:ea typeface="Majalla UI" charset="0"/>
                <a:cs typeface="Majalla UI" charset="0"/>
              </a:rPr>
              <a:t>Implication to Policy and Practice</a:t>
            </a:r>
          </a:p>
        </p:txBody>
      </p:sp>
      <p:sp>
        <p:nvSpPr>
          <p:cNvPr id="89137" name="AutoShape 49"/>
          <p:cNvSpPr>
            <a:spLocks noChangeArrowheads="1"/>
          </p:cNvSpPr>
          <p:nvPr/>
        </p:nvSpPr>
        <p:spPr bwMode="gray">
          <a:xfrm>
            <a:off x="2317750" y="4271963"/>
            <a:ext cx="4419600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rtl="0" eaLnBrk="0" hangingPunct="0"/>
            <a:r>
              <a:rPr lang="en-US" sz="2800" b="1" dirty="0" smtClean="0"/>
              <a:t>Research Findings</a:t>
            </a:r>
            <a:endParaRPr lang="en-US" sz="2800" b="1" dirty="0"/>
          </a:p>
        </p:txBody>
      </p:sp>
      <p:sp>
        <p:nvSpPr>
          <p:cNvPr id="89138" name="AutoShape 50"/>
          <p:cNvSpPr>
            <a:spLocks noChangeArrowheads="1"/>
          </p:cNvSpPr>
          <p:nvPr/>
        </p:nvSpPr>
        <p:spPr bwMode="gray">
          <a:xfrm>
            <a:off x="2438400" y="3459163"/>
            <a:ext cx="4419600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800" b="1" dirty="0" smtClean="0">
                <a:ea typeface="Majalla UI" charset="0"/>
                <a:cs typeface="Majalla UI" charset="0"/>
              </a:rPr>
              <a:t>Methodology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89139" name="AutoShape 51"/>
          <p:cNvSpPr>
            <a:spLocks noChangeArrowheads="1"/>
          </p:cNvSpPr>
          <p:nvPr/>
        </p:nvSpPr>
        <p:spPr bwMode="gray">
          <a:xfrm>
            <a:off x="2286000" y="2590800"/>
            <a:ext cx="4419600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rtl="0" eaLnBrk="0" hangingPunct="0"/>
            <a:r>
              <a:rPr lang="en-US" sz="2800" b="1" dirty="0" smtClean="0"/>
              <a:t>E-learning in BZU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89140" name="AutoShape 52"/>
          <p:cNvSpPr>
            <a:spLocks noChangeArrowheads="1"/>
          </p:cNvSpPr>
          <p:nvPr/>
        </p:nvSpPr>
        <p:spPr bwMode="gray">
          <a:xfrm>
            <a:off x="1765300" y="1820863"/>
            <a:ext cx="4419600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rtl="0" eaLnBrk="0" hangingPunct="0"/>
            <a:r>
              <a:rPr lang="en-US" sz="2800" b="1" dirty="0" smtClean="0">
                <a:ea typeface="Majalla UI" charset="0"/>
                <a:cs typeface="Majalla UI" charset="0"/>
              </a:rPr>
              <a:t>Introduction</a:t>
            </a:r>
            <a:endParaRPr lang="en-US" sz="2800" b="1" dirty="0">
              <a:solidFill>
                <a:schemeClr val="tx2"/>
              </a:solidFill>
            </a:endParaRP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447800" y="1909763"/>
            <a:ext cx="381000" cy="381000"/>
            <a:chOff x="2078" y="1680"/>
            <a:chExt cx="1615" cy="1615"/>
          </a:xfrm>
        </p:grpSpPr>
        <p:sp>
          <p:nvSpPr>
            <p:cNvPr id="89142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43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44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45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46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89147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rgbClr val="FFFF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1981200" y="2697163"/>
            <a:ext cx="381000" cy="381000"/>
            <a:chOff x="2078" y="1680"/>
            <a:chExt cx="1615" cy="1615"/>
          </a:xfrm>
        </p:grpSpPr>
        <p:sp>
          <p:nvSpPr>
            <p:cNvPr id="89149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50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51" name="Oval 63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52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48BE67">
                    <a:gamma/>
                    <a:shade val="0"/>
                    <a:invGamma/>
                  </a:srgbClr>
                </a:gs>
                <a:gs pos="100000">
                  <a:srgbClr val="48BE67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53" name="Oval 65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89154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rgbClr val="92D05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2133600" y="3535363"/>
            <a:ext cx="381000" cy="381000"/>
            <a:chOff x="2078" y="1680"/>
            <a:chExt cx="1615" cy="1615"/>
          </a:xfrm>
        </p:grpSpPr>
        <p:sp>
          <p:nvSpPr>
            <p:cNvPr id="89156" name="Oval 68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57" name="Oval 69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58" name="Oval 70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59" name="Oval 71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21B3E1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60" name="Oval 72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89161" name="Oval 73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grpSp>
        <p:nvGrpSpPr>
          <p:cNvPr id="5" name="Group 74"/>
          <p:cNvGrpSpPr>
            <a:grpSpLocks/>
          </p:cNvGrpSpPr>
          <p:nvPr/>
        </p:nvGrpSpPr>
        <p:grpSpPr bwMode="auto">
          <a:xfrm>
            <a:off x="1981200" y="4373563"/>
            <a:ext cx="381000" cy="381000"/>
            <a:chOff x="2078" y="1680"/>
            <a:chExt cx="1615" cy="1615"/>
          </a:xfrm>
        </p:grpSpPr>
        <p:sp>
          <p:nvSpPr>
            <p:cNvPr id="89163" name="Oval 75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64" name="Oval 76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65" name="Oval 7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66" name="Oval 78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8D67E1">
                    <a:gamma/>
                    <a:shade val="0"/>
                    <a:invGamma/>
                  </a:srgbClr>
                </a:gs>
                <a:gs pos="100000">
                  <a:srgbClr val="8D67E1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67" name="Oval 7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89168" name="Oval 80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8D67E1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grpSp>
        <p:nvGrpSpPr>
          <p:cNvPr id="6" name="Group 81"/>
          <p:cNvGrpSpPr>
            <a:grpSpLocks/>
          </p:cNvGrpSpPr>
          <p:nvPr/>
        </p:nvGrpSpPr>
        <p:grpSpPr bwMode="auto">
          <a:xfrm>
            <a:off x="1524000" y="5148263"/>
            <a:ext cx="355600" cy="381000"/>
            <a:chOff x="2078" y="1680"/>
            <a:chExt cx="1615" cy="1615"/>
          </a:xfrm>
        </p:grpSpPr>
        <p:sp>
          <p:nvSpPr>
            <p:cNvPr id="89170" name="Oval 82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71" name="Oval 83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89172" name="Oval 8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73" name="Oval 85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E35E23">
                    <a:gamma/>
                    <a:shade val="0"/>
                    <a:invGamma/>
                  </a:srgbClr>
                </a:gs>
                <a:gs pos="100000">
                  <a:srgbClr val="E35E23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ar-SA"/>
            </a:p>
          </p:txBody>
        </p:sp>
        <p:sp>
          <p:nvSpPr>
            <p:cNvPr id="89174" name="Oval 8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89175" name="Oval 87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rgbClr val="FF00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gray">
          <a:xfrm>
            <a:off x="1763713" y="2713038"/>
            <a:ext cx="5689600" cy="79216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89803" dir="2700000" algn="ctr" rotWithShape="0">
                    <a:schemeClr val="tx2">
                      <a:alpha val="50000"/>
                    </a:schemeClr>
                  </a:outerShdw>
                </a:effectLst>
                <a:latin typeface="Arial"/>
                <a:cs typeface="Arial"/>
              </a:rPr>
              <a:t>Thank You !</a:t>
            </a:r>
            <a:endParaRPr lang="ar-SA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89803" dir="2700000" algn="ctr" rotWithShape="0">
                  <a:schemeClr val="tx2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a typeface="+mn-ea"/>
                <a:cs typeface="+mn-cs"/>
              </a:rPr>
              <a:t>E-learning Paradigm – Why?</a:t>
            </a:r>
            <a:endParaRPr lang="ar-SA" sz="4000" b="1" dirty="0">
              <a:ea typeface="+mn-ea"/>
              <a:cs typeface="Akhbar MT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928802"/>
            <a:ext cx="8429684" cy="4357718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Internationally, building knowledge-based society by  providing flexible  personalized life-long learning  &amp; supporting a collaborative learning process.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For the Palestinian, a necessity rather than a luxury to mitigate the negative effects of the ongoing Palestinian-Israeli conflict on the access to quality education for all learners. </a:t>
            </a:r>
          </a:p>
          <a:p>
            <a:pPr algn="l" rtl="0">
              <a:buNone/>
            </a:pPr>
            <a:r>
              <a:rPr lang="en-US" dirty="0" smtClean="0"/>
              <a:t> </a:t>
            </a:r>
          </a:p>
          <a:p>
            <a:pPr algn="l" rt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b="1" dirty="0"/>
              <a:t>e</a:t>
            </a:r>
            <a:r>
              <a:rPr lang="en-US" sz="4000" b="1" dirty="0" smtClean="0"/>
              <a:t>-learning in </a:t>
            </a:r>
            <a:r>
              <a:rPr lang="en-US" sz="4000" b="1" dirty="0" err="1" smtClean="0"/>
              <a:t>Birzeit</a:t>
            </a:r>
            <a:r>
              <a:rPr lang="en-US" sz="4000" b="1" dirty="0" smtClean="0"/>
              <a:t> University</a:t>
            </a:r>
            <a:endParaRPr lang="ar-S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85860"/>
            <a:ext cx="8686800" cy="5572140"/>
          </a:xfrm>
        </p:spPr>
        <p:txBody>
          <a:bodyPr>
            <a:noAutofit/>
          </a:bodyPr>
          <a:lstStyle/>
          <a:p>
            <a:pPr algn="l" rtl="0"/>
            <a:r>
              <a:rPr lang="en-GB" sz="2600" dirty="0" err="1" smtClean="0"/>
              <a:t>Ritaj</a:t>
            </a:r>
            <a:r>
              <a:rPr lang="en-GB" sz="2600" dirty="0" smtClean="0"/>
              <a:t> portal was developed </a:t>
            </a:r>
            <a:r>
              <a:rPr lang="en-GB" sz="2600" dirty="0" err="1" smtClean="0"/>
              <a:t>i</a:t>
            </a:r>
            <a:r>
              <a:rPr lang="en-US" sz="2600" dirty="0" smtClean="0"/>
              <a:t>n March 2002.</a:t>
            </a:r>
            <a:endParaRPr lang="en-GB" sz="2600" dirty="0" smtClean="0"/>
          </a:p>
          <a:p>
            <a:pPr algn="l" rtl="0"/>
            <a:endParaRPr lang="en-GB" sz="1000" dirty="0" smtClean="0"/>
          </a:p>
          <a:p>
            <a:pPr algn="l" rtl="0"/>
            <a:r>
              <a:rPr lang="en-US" sz="2600" dirty="0" smtClean="0"/>
              <a:t>Since 2005, many e-learning donor-funded projects started such as MVU, BIZREH, </a:t>
            </a:r>
            <a:r>
              <a:rPr lang="en-US" sz="2600" dirty="0" err="1" smtClean="0"/>
              <a:t>MedForist</a:t>
            </a:r>
            <a:r>
              <a:rPr lang="en-US" sz="2600" dirty="0" smtClean="0"/>
              <a:t> … 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Different units involved : ULI ,  </a:t>
            </a:r>
            <a:r>
              <a:rPr lang="en-US" sz="2600" dirty="0" err="1" smtClean="0"/>
              <a:t>Ibn</a:t>
            </a:r>
            <a:r>
              <a:rPr lang="en-US" sz="2600" dirty="0" smtClean="0"/>
              <a:t> </a:t>
            </a:r>
            <a:r>
              <a:rPr lang="en-US" sz="2600" dirty="0" err="1" smtClean="0"/>
              <a:t>Rushd</a:t>
            </a:r>
            <a:r>
              <a:rPr lang="en-US" sz="2600" dirty="0" smtClean="0"/>
              <a:t>  Unit &amp; </a:t>
            </a:r>
            <a:r>
              <a:rPr lang="en-US" sz="2600" dirty="0" err="1" smtClean="0"/>
              <a:t>Najjad</a:t>
            </a:r>
            <a:r>
              <a:rPr lang="en-US" sz="2600" dirty="0" smtClean="0"/>
              <a:t> </a:t>
            </a:r>
            <a:r>
              <a:rPr lang="en-US" sz="2600" dirty="0" err="1" smtClean="0"/>
              <a:t>Zeenni</a:t>
            </a:r>
            <a:r>
              <a:rPr lang="en-US" sz="2600" dirty="0" smtClean="0"/>
              <a:t> IT Center of Excellence. 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24 web-supplemented courses were developed as a blended approach: F2F &amp; online , adopted MOODLE .</a:t>
            </a:r>
          </a:p>
          <a:p>
            <a:pPr algn="l" rtl="0"/>
            <a:endParaRPr lang="en-US" sz="1000" dirty="0" smtClean="0"/>
          </a:p>
          <a:p>
            <a:pPr algn="l" rtl="0"/>
            <a:endParaRPr lang="en-US" sz="1000" dirty="0" smtClean="0"/>
          </a:p>
          <a:p>
            <a:pPr algn="l" rtl="0"/>
            <a:r>
              <a:rPr lang="en-US" sz="2600" dirty="0" smtClean="0"/>
              <a:t>However, the use of e-learning by HE instructors are still underutilized &gt;&gt;&gt; slow adoption  </a:t>
            </a:r>
          </a:p>
          <a:p>
            <a:pPr algn="l" rtl="0"/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5" name="Picture 1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3324237"/>
            <a:ext cx="7772400" cy="18907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Rogers’ adoption curve</a:t>
            </a:r>
            <a:endParaRPr lang="en-GB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679450" y="3676652"/>
            <a:ext cx="117633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Innovators</a:t>
            </a:r>
            <a:endParaRPr lang="en-AU" sz="900" u="none">
              <a:solidFill>
                <a:schemeClr val="tx1"/>
              </a:solidFill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1890713" y="3433765"/>
            <a:ext cx="11890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Early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Adopters - 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Visionaries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3200400" y="3419477"/>
            <a:ext cx="1262063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Early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Majority - 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Pragmatics</a:t>
            </a:r>
            <a:endParaRPr lang="en-AU" sz="1400" u="none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583113" y="3430590"/>
            <a:ext cx="153352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Late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Majority -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Conservatives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6057900" y="3667127"/>
            <a:ext cx="122237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Laggards - 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AU" sz="1600" u="none">
                <a:solidFill>
                  <a:schemeClr val="tx1"/>
                </a:solidFill>
                <a:ea typeface="ＭＳ Ｐゴシック" charset="-128"/>
              </a:rPr>
              <a:t>Die-hards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132138" y="3065466"/>
            <a:ext cx="0" cy="8636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36881" name="WordArt 17"/>
          <p:cNvSpPr>
            <a:spLocks noChangeArrowheads="1" noChangeShapeType="1" noTextEdit="1"/>
          </p:cNvSpPr>
          <p:nvPr/>
        </p:nvSpPr>
        <p:spPr bwMode="auto">
          <a:xfrm>
            <a:off x="2470150" y="2441572"/>
            <a:ext cx="1270000" cy="55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chasm</a:t>
            </a:r>
            <a:endParaRPr lang="ar-SA" sz="3600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29322" y="5000636"/>
            <a:ext cx="243258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Source: http://www.12manage.com</a:t>
            </a:r>
            <a:endParaRPr lang="ar-SA" sz="1200" dirty="0"/>
          </a:p>
        </p:txBody>
      </p:sp>
      <p:sp>
        <p:nvSpPr>
          <p:cNvPr id="12" name="Rectangle 11"/>
          <p:cNvSpPr/>
          <p:nvPr/>
        </p:nvSpPr>
        <p:spPr>
          <a:xfrm>
            <a:off x="428596" y="1428736"/>
            <a:ext cx="76438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sz="2400" dirty="0" smtClean="0"/>
              <a:t>The historical pattern of the diffusion of a new innovation technology </a:t>
            </a:r>
            <a:r>
              <a:rPr lang="en-US" sz="2200" dirty="0" smtClean="0"/>
              <a:t> through cultures.</a:t>
            </a:r>
            <a:endParaRPr lang="ar-SA" sz="2200" dirty="0"/>
          </a:p>
        </p:txBody>
      </p:sp>
      <p:sp>
        <p:nvSpPr>
          <p:cNvPr id="13" name="Rectangle 12"/>
          <p:cNvSpPr/>
          <p:nvPr/>
        </p:nvSpPr>
        <p:spPr>
          <a:xfrm>
            <a:off x="714348" y="5214950"/>
            <a:ext cx="735811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GB" sz="2200" dirty="0" smtClean="0"/>
          </a:p>
          <a:p>
            <a:pPr algn="l" rtl="0"/>
            <a:r>
              <a:rPr lang="en-GB" sz="2200" dirty="0" smtClean="0"/>
              <a:t>However, it is more likely to cross the ‘chasm’ between early adopters &amp; the early majority (Moore, 1999).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7" grpId="0" animBg="1"/>
      <p:bldP spid="36881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b="1" dirty="0" smtClean="0"/>
              <a:t>Objective of the Study</a:t>
            </a:r>
            <a:endParaRPr lang="ar-S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2" y="1571612"/>
            <a:ext cx="8429652" cy="4972072"/>
          </a:xfrm>
        </p:spPr>
        <p:txBody>
          <a:bodyPr>
            <a:normAutofit/>
          </a:bodyPr>
          <a:lstStyle/>
          <a:p>
            <a:pPr algn="ctr" rtl="0">
              <a:lnSpc>
                <a:spcPct val="150000"/>
              </a:lnSpc>
              <a:spcBef>
                <a:spcPts val="1200"/>
              </a:spcBef>
              <a:buNone/>
            </a:pPr>
            <a:endParaRPr lang="en-US" dirty="0" smtClean="0"/>
          </a:p>
          <a:p>
            <a:pPr algn="ctr" rtl="0">
              <a:lnSpc>
                <a:spcPct val="150000"/>
              </a:lnSpc>
              <a:spcBef>
                <a:spcPts val="1200"/>
              </a:spcBef>
              <a:buNone/>
            </a:pPr>
            <a:r>
              <a:rPr lang="en-US" dirty="0" smtClean="0"/>
              <a:t>To investigate the factors that affect the attitude of higher education instructors towards the adoption of e-learning.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dirty="0" smtClean="0"/>
              <a:t>Technology Acceptance Model (TAM) </a:t>
            </a:r>
            <a:endParaRPr lang="en-US" sz="4000" b="1" dirty="0"/>
          </a:p>
        </p:txBody>
      </p:sp>
      <p:sp>
        <p:nvSpPr>
          <p:cNvPr id="76803" name="AutoShape 3"/>
          <p:cNvSpPr>
            <a:spLocks noChangeArrowheads="1"/>
          </p:cNvSpPr>
          <p:nvPr/>
        </p:nvSpPr>
        <p:spPr bwMode="ltGray">
          <a:xfrm>
            <a:off x="381000" y="1600200"/>
            <a:ext cx="5880100" cy="4495800"/>
          </a:xfrm>
          <a:prstGeom prst="rightArrow">
            <a:avLst>
              <a:gd name="adj1" fmla="val 79306"/>
              <a:gd name="adj2" fmla="val 32395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 sz="3200" b="1" dirty="0"/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blackWhite">
          <a:xfrm>
            <a:off x="762000" y="2209800"/>
            <a:ext cx="4038600" cy="990600"/>
          </a:xfrm>
          <a:prstGeom prst="roundRect">
            <a:avLst>
              <a:gd name="adj" fmla="val 9106"/>
            </a:avLst>
          </a:prstGeom>
          <a:solidFill>
            <a:schemeClr val="tx2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 eaLnBrk="0" hangingPunct="0"/>
            <a:r>
              <a:rPr lang="en-US" sz="3200" b="1" dirty="0" smtClean="0">
                <a:solidFill>
                  <a:schemeClr val="bg1"/>
                </a:solidFill>
              </a:rPr>
              <a:t>Social / Individual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blackWhite">
          <a:xfrm>
            <a:off x="762000" y="3352800"/>
            <a:ext cx="4038600" cy="990600"/>
          </a:xfrm>
          <a:prstGeom prst="roundRect">
            <a:avLst>
              <a:gd name="adj" fmla="val 9106"/>
            </a:avLst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bg1"/>
            </a:solidFill>
            <a:round/>
            <a:headEnd/>
            <a:tailEnd/>
          </a:ln>
          <a:effectLst/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algn="ctr" rtl="0" eaLnBrk="0" hangingPunct="0"/>
            <a:r>
              <a:rPr lang="en-US" sz="3200" b="1" dirty="0" smtClean="0">
                <a:solidFill>
                  <a:schemeClr val="bg1"/>
                </a:solidFill>
              </a:rPr>
              <a:t>Technological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76806" name="AutoShape 6"/>
          <p:cNvSpPr>
            <a:spLocks noChangeArrowheads="1"/>
          </p:cNvSpPr>
          <p:nvPr/>
        </p:nvSpPr>
        <p:spPr bwMode="blackWhite">
          <a:xfrm>
            <a:off x="762000" y="4495800"/>
            <a:ext cx="4038600" cy="990600"/>
          </a:xfrm>
          <a:prstGeom prst="roundRect">
            <a:avLst>
              <a:gd name="adj" fmla="val 9106"/>
            </a:avLst>
          </a:prstGeom>
          <a:solidFill>
            <a:schemeClr val="tx2"/>
          </a:soli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rtl="0" eaLnBrk="0" hangingPunct="0"/>
            <a:r>
              <a:rPr lang="en-US" sz="3200" b="1" dirty="0" smtClean="0">
                <a:solidFill>
                  <a:schemeClr val="bg1"/>
                </a:solidFill>
              </a:rPr>
              <a:t>Organizational/ </a:t>
            </a:r>
          </a:p>
          <a:p>
            <a:pPr algn="ctr" rtl="0" eaLnBrk="0" hangingPunct="0"/>
            <a:r>
              <a:rPr lang="en-US" sz="3200" b="1" dirty="0" smtClean="0">
                <a:solidFill>
                  <a:schemeClr val="bg1"/>
                </a:solidFill>
              </a:rPr>
              <a:t>contextual</a:t>
            </a:r>
          </a:p>
        </p:txBody>
      </p:sp>
      <p:sp>
        <p:nvSpPr>
          <p:cNvPr id="76807" name="AutoShape 7"/>
          <p:cNvSpPr>
            <a:spLocks noChangeArrowheads="1"/>
          </p:cNvSpPr>
          <p:nvPr/>
        </p:nvSpPr>
        <p:spPr bwMode="auto">
          <a:xfrm>
            <a:off x="5880100" y="3276600"/>
            <a:ext cx="2514600" cy="1295400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TAM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b="1" dirty="0" smtClean="0"/>
              <a:t>Research methodology 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57203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Semi-structured interviews.</a:t>
            </a:r>
          </a:p>
          <a:p>
            <a:pPr algn="l" rtl="0"/>
            <a:r>
              <a:rPr lang="en-US" dirty="0" smtClean="0"/>
              <a:t>Both opened and closed questions. </a:t>
            </a:r>
          </a:p>
          <a:p>
            <a:pPr algn="l" rtl="0"/>
            <a:r>
              <a:rPr lang="en-US" dirty="0" smtClean="0"/>
              <a:t>The main questions were: </a:t>
            </a:r>
          </a:p>
          <a:p>
            <a:pPr marL="1258888" indent="-361950" algn="l" rtl="0">
              <a:spcBef>
                <a:spcPts val="0"/>
              </a:spcBef>
              <a:defRPr/>
            </a:pPr>
            <a:r>
              <a:rPr lang="en-US" dirty="0" smtClean="0"/>
              <a:t>What are factors that motivate or hinder teaching staff to adopt e-learning approach? </a:t>
            </a:r>
          </a:p>
          <a:p>
            <a:pPr marL="1258888" indent="-361950" algn="l" rtl="0">
              <a:spcBef>
                <a:spcPts val="0"/>
              </a:spcBef>
              <a:defRPr/>
            </a:pPr>
            <a:endParaRPr lang="en-US" dirty="0" smtClean="0"/>
          </a:p>
          <a:p>
            <a:pPr marL="1258888" indent="-361950" algn="l" rtl="0">
              <a:spcBef>
                <a:spcPts val="0"/>
              </a:spcBef>
              <a:defRPr/>
            </a:pPr>
            <a:r>
              <a:rPr lang="en-US" dirty="0" smtClean="0"/>
              <a:t> What changes are required to foster a collaborative e-learning environment?  </a:t>
            </a:r>
          </a:p>
          <a:p>
            <a:pPr algn="l"/>
            <a:endParaRPr lang="ar-SA" dirty="0" smtClean="0"/>
          </a:p>
          <a:p>
            <a:endParaRPr lang="ar-SA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lvl="1" algn="l" rtl="0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>
            <a:normAutofit/>
          </a:bodyPr>
          <a:lstStyle/>
          <a:p>
            <a:pPr algn="l" eaLnBrk="0" hangingPunct="0"/>
            <a:r>
              <a:rPr lang="en-US" sz="4000" b="1" dirty="0" smtClean="0"/>
              <a:t>Findings:    </a:t>
            </a:r>
            <a:r>
              <a:rPr lang="en-US" sz="4000" b="1" dirty="0" smtClean="0">
                <a:solidFill>
                  <a:srgbClr val="000000"/>
                </a:solidFill>
              </a:rPr>
              <a:t>Social  Factors</a:t>
            </a:r>
            <a:endParaRPr lang="ar-S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401080" cy="5054617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sz="2800" b="1" dirty="0" smtClean="0"/>
              <a:t>Motivation:</a:t>
            </a:r>
          </a:p>
          <a:p>
            <a:pPr algn="l" rtl="0">
              <a:buFont typeface="Wingdings" pitchFamily="2" charset="2"/>
              <a:buChar char="Ø"/>
            </a:pPr>
            <a:endParaRPr lang="en-US" sz="2800" b="1" dirty="0" smtClean="0"/>
          </a:p>
          <a:p>
            <a:pPr indent="-257175" algn="l" rtl="0"/>
            <a:r>
              <a:rPr lang="en-US" sz="2800" b="1" dirty="0" smtClean="0">
                <a:solidFill>
                  <a:srgbClr val="000000"/>
                </a:solidFill>
              </a:rPr>
              <a:t>Perceived usefulness:</a:t>
            </a:r>
          </a:p>
          <a:p>
            <a:pPr lvl="2" algn="l" rtl="0" eaLnBrk="0" hangingPunct="0"/>
            <a:r>
              <a:rPr lang="en-US" sz="2800" b="1" dirty="0" smtClean="0"/>
              <a:t>The flexibility of time, place and pace of  study. </a:t>
            </a:r>
          </a:p>
          <a:p>
            <a:pPr lvl="2" algn="l" rtl="0" eaLnBrk="0" hangingPunct="0"/>
            <a:r>
              <a:rPr lang="en-US" sz="2800" b="1" dirty="0" smtClean="0"/>
              <a:t>Learning-centered educational processes. </a:t>
            </a:r>
          </a:p>
          <a:p>
            <a:pPr lvl="2" algn="l" rtl="0"/>
            <a:r>
              <a:rPr lang="en-US" sz="2800" b="1" dirty="0" smtClean="0"/>
              <a:t>Pedagogical design &amp; interactive instructions.</a:t>
            </a:r>
          </a:p>
          <a:p>
            <a:pPr marL="361950" lvl="1" indent="-276225" algn="l" rtl="0">
              <a:buFont typeface="Arial" pitchFamily="34" charset="0"/>
              <a:buChar char="•"/>
            </a:pPr>
            <a:endParaRPr lang="en-US" b="1" dirty="0" smtClean="0"/>
          </a:p>
          <a:p>
            <a:pPr algn="l" rtl="0"/>
            <a:r>
              <a:rPr lang="en-US" sz="2800" b="1" dirty="0" smtClean="0"/>
              <a:t>Professional development: </a:t>
            </a:r>
          </a:p>
          <a:p>
            <a:pPr lvl="2" algn="l" rtl="0"/>
            <a:r>
              <a:rPr lang="en-US" sz="2800" b="1" dirty="0" smtClean="0"/>
              <a:t>keep up with the new learning paradigm to meet the 21</a:t>
            </a:r>
            <a:r>
              <a:rPr lang="en-US" sz="2800" b="1" baseline="30000" dirty="0" smtClean="0"/>
              <a:t>st</a:t>
            </a:r>
            <a:r>
              <a:rPr lang="en-US" sz="2800" b="1" dirty="0" smtClean="0"/>
              <a:t> century</a:t>
            </a:r>
            <a:r>
              <a:rPr lang="en-US" sz="2800" b="1" baseline="30000" dirty="0" smtClean="0"/>
              <a:t> </a:t>
            </a:r>
            <a:r>
              <a:rPr lang="en-US" sz="2800" b="1" dirty="0" smtClean="0"/>
              <a:t> learners‘  needs. </a:t>
            </a:r>
          </a:p>
          <a:p>
            <a:pPr marL="361950" lvl="1" indent="-276225" algn="l" rtl="0">
              <a:buFont typeface="Arial" pitchFamily="34" charset="0"/>
              <a:buChar char="•"/>
            </a:pPr>
            <a:endParaRPr lang="en-US" b="1" dirty="0" smtClean="0"/>
          </a:p>
          <a:p>
            <a:pPr lvl="1" algn="l" rtl="0">
              <a:buNone/>
            </a:pPr>
            <a:endParaRPr lang="en-US" b="1" dirty="0" smtClean="0"/>
          </a:p>
          <a:p>
            <a:pPr marL="342900" lvl="1" indent="-342900" algn="l" rtl="0">
              <a:buFont typeface="Arial" pitchFamily="34" charset="0"/>
              <a:buChar char="•"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2476</TotalTime>
  <Words>1010</Words>
  <Application>Microsoft Office PowerPoint</Application>
  <PresentationFormat>On-screen Show (4:3)</PresentationFormat>
  <Paragraphs>161</Paragraphs>
  <Slides>20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Factors Affecting Adoption of the e-Learning Paradigm:    Perceptions of Higher Education Instructors in Palestine.    Khitam Shraim                                               Birzeit University , Palestine             </vt:lpstr>
      <vt:lpstr>Presentation outline</vt:lpstr>
      <vt:lpstr>E-learning Paradigm – Why?</vt:lpstr>
      <vt:lpstr>e-learning in Birzeit University</vt:lpstr>
      <vt:lpstr>Rogers’ adoption curve</vt:lpstr>
      <vt:lpstr>Objective of the Study</vt:lpstr>
      <vt:lpstr>Technology Acceptance Model (TAM) </vt:lpstr>
      <vt:lpstr>Research methodology </vt:lpstr>
      <vt:lpstr>Findings:    Social  Factors</vt:lpstr>
      <vt:lpstr>Findings:    Social  Factors</vt:lpstr>
      <vt:lpstr>Findings:    Social  Factors</vt:lpstr>
      <vt:lpstr>Findings:    Technological Factors</vt:lpstr>
      <vt:lpstr>Findings:    Technological Factors</vt:lpstr>
      <vt:lpstr>Findings:    Technological Factors</vt:lpstr>
      <vt:lpstr>Findings:    Technological Factors</vt:lpstr>
      <vt:lpstr>Findings:    Organizational Factors</vt:lpstr>
      <vt:lpstr>Findings:    Organizational Factors</vt:lpstr>
      <vt:lpstr>Implication for policy and practice</vt:lpstr>
      <vt:lpstr>Implication for policy and practice</vt:lpstr>
      <vt:lpstr>Slide 20</vt:lpstr>
    </vt:vector>
  </TitlesOfParts>
  <Company>Everest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Affecting Adoption of e-Learning Paradigm:    Perceptions of Higher Education Instructors   in Palestine.    Khitam Shraim                                               Birzeit University , Palestine             </dc:title>
  <dc:creator>Everest</dc:creator>
  <cp:lastModifiedBy> </cp:lastModifiedBy>
  <cp:revision>103</cp:revision>
  <dcterms:created xsi:type="dcterms:W3CDTF">2010-07-06T08:17:18Z</dcterms:created>
  <dcterms:modified xsi:type="dcterms:W3CDTF">2010-08-22T13:18:03Z</dcterms:modified>
</cp:coreProperties>
</file>